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Gmarket Sans Medium" panose="020B0600000101010101" charset="-127"/>
      <p:regular r:id="rId26"/>
    </p:embeddedFont>
    <p:embeddedFont>
      <p:font typeface="Gmarket Sans Light" panose="020B0600000101010101" charset="-127"/>
      <p:regular r:id="rId27"/>
    </p:embeddedFont>
    <p:embeddedFont>
      <p:font typeface="Gmarket Sans Bold" panose="020B0600000101010101" charset="-127"/>
      <p:bold r:id="rId28"/>
    </p:embeddedFont>
    <p:embeddedFont>
      <p:font typeface="Knewave" panose="020B0600000101010101" charset="0"/>
      <p:regular r:id="rId29"/>
    </p:embeddedFont>
    <p:embeddedFont>
      <p:font typeface="210 Saengwhalbanjang Regular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Noto Sans CJK KR Regular" panose="020B0600000101010101" charset="-127"/>
      <p:regular r:id="rId35"/>
    </p:embeddedFont>
    <p:embeddedFont>
      <p:font typeface="Pretendard Bold" panose="020B0600000101010101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370" y="-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1.gif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hyperlink" Target="https://www.amc.seoul.kr/asan/healthinfo/disease/diseaseSubmain.do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921000"/>
            <a:ext cx="5422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2700" y="2946400"/>
            <a:ext cx="54737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사용자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시나리오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30500"/>
            <a:ext cx="6388100" cy="68199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2921000"/>
            <a:ext cx="5715000" cy="6172200"/>
          </a:xfrm>
          <a:prstGeom prst="rect">
            <a:avLst/>
          </a:prstGeom>
        </p:spPr>
      </p:pic>
      <p:sp>
        <p:nvSpPr>
          <p:cNvPr id="14" name="TextBox 14">
            <a:hlinkClick r:id="rId6" tooltip="https://drnavi.streamlit.app/"/>
          </p:cNvPr>
          <p:cNvSpPr txBox="1"/>
          <p:nvPr/>
        </p:nvSpPr>
        <p:spPr>
          <a:xfrm>
            <a:off x="13500100" y="9220200"/>
            <a:ext cx="250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1100" b="0" i="0" u="none" strike="noStrike">
                <a:solidFill>
                  <a:srgbClr val="4277E8"/>
                </a:solidFill>
                <a:latin typeface="Pretendard Bold"/>
              </a:rPr>
              <a:t>HTTPS://DRNAVI.STREAMLIT.APP/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69000" y="5511800"/>
            <a:ext cx="5181600" cy="50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85100" y="5359400"/>
            <a:ext cx="1549400" cy="1549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962900" y="5930900"/>
            <a:ext cx="1193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300" b="0" i="0" u="none" strike="noStrike">
                <a:solidFill>
                  <a:srgbClr val="FFFEF7"/>
                </a:solidFill>
                <a:latin typeface="210 Saengwhalbanjang Regular"/>
              </a:rPr>
              <a:t>AI </a:t>
            </a:r>
            <a:r>
              <a:rPr lang="ko-KR" sz="2300" b="0" i="0" u="none" strike="noStrike">
                <a:solidFill>
                  <a:srgbClr val="FFFEF7"/>
                </a:solidFill>
                <a:ea typeface="210 Saengwhalbanjang Regular"/>
              </a:rPr>
              <a:t>분석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7670800"/>
            <a:ext cx="1549400" cy="1549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88300" y="81153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진료과</a:t>
            </a:r>
            <a:r>
              <a:rPr lang="en-US" sz="2300" b="0" i="0" u="none" strike="noStrike">
                <a:solidFill>
                  <a:srgbClr val="4277E8"/>
                </a:solidFill>
                <a:latin typeface="210 Saengwhalbanjang Regular"/>
              </a:rPr>
              <a:t> </a:t>
            </a:r>
          </a:p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추천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2946400"/>
            <a:ext cx="1549400" cy="154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988300" y="3352800"/>
            <a:ext cx="1143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증상</a:t>
            </a:r>
          </a:p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입력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441700" y="5588000"/>
            <a:ext cx="1371600" cy="5994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43300" y="457200"/>
            <a:ext cx="1371600" cy="591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" y="3695700"/>
            <a:ext cx="51689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727200" y="3162300"/>
            <a:ext cx="4800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상황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: 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기침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있는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20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남성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90700" y="4089400"/>
            <a:ext cx="45339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/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"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나와요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."</a:t>
            </a:r>
          </a:p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2.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관련된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적합한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선정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3.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호흡기내과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제시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445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797300"/>
            <a:ext cx="4254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797300"/>
            <a:ext cx="5969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형식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변환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(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질환명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8001000" y="8089900"/>
            <a:ext cx="2717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3360400" y="806450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TextBox 50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sp>
        <p:nvSpPr>
          <p:cNvPr id="53" name="TextBox 53">
            <a:hlinkClick r:id="rId14" tooltip="https://www.amc.seoul.kr/asan/healthinfo/disease/diseaseSubmain.do"/>
          </p:cNvPr>
          <p:cNvSpPr txBox="1"/>
          <p:nvPr/>
        </p:nvSpPr>
        <p:spPr>
          <a:xfrm>
            <a:off x="3416300" y="9537700"/>
            <a:ext cx="2298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아산병원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질병백과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링크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100" y="3251200"/>
            <a:ext cx="6108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증상을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포함하는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45700" y="3251200"/>
            <a:ext cx="6477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진료과에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포함되는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6629400"/>
            <a:ext cx="5880100" cy="2857500"/>
          </a:xfrm>
          <a:prstGeom prst="rect">
            <a:avLst/>
          </a:prstGeom>
          <a:effectLst>
            <a:outerShdw blurRad="71201" dist="43976" dir="2700000">
              <a:srgbClr val="000000">
                <a:alpha val="12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7900" y="67945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5892800" y="4991100"/>
            <a:ext cx="25400" cy="476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6654800"/>
            <a:ext cx="5689600" cy="2882900"/>
          </a:xfrm>
          <a:prstGeom prst="rect">
            <a:avLst/>
          </a:prstGeom>
          <a:effectLst>
            <a:outerShdw blurRad="72268" dist="44304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9664700" y="7531100"/>
            <a:ext cx="40513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64700" y="6756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976100" y="4965700"/>
            <a:ext cx="25400" cy="4762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2489200" y="2832100"/>
            <a:ext cx="562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1 : Query Processing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3276600"/>
            <a:ext cx="127508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245100"/>
            <a:ext cx="9169400" cy="990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51100" y="4787900"/>
            <a:ext cx="624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2 : Response Generation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2184400" y="4813300"/>
            <a:ext cx="61976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</a:t>
            </a: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chatbot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</a:t>
            </a: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Upstage  Embedding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</a:t>
            </a: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         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endParaRPr lang="en-US" sz="2200" b="0" i="0" u="none" strike="noStrike" spc="-100" dirty="0" smtClean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lvl="0" algn="l">
              <a:lnSpc>
                <a:spcPct val="119519"/>
              </a:lnSpc>
              <a:buClr>
                <a:srgbClr val="414141"/>
              </a:buClr>
            </a:pPr>
            <a:r>
              <a:rPr lang="en-US" sz="2200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en-US" sz="2200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                                                     </a:t>
            </a: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(embedding-query)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2235200" y="8204200"/>
            <a:ext cx="5803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75311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914900" y="5168900"/>
            <a:ext cx="25400" cy="571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44" y="2832099"/>
            <a:ext cx="5916356" cy="6767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340100"/>
            <a:ext cx="8420100" cy="5080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127500"/>
            <a:ext cx="7289800" cy="4292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828800" y="7505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0700" y="67310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178300" y="4737100"/>
            <a:ext cx="25400" cy="4953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276600"/>
            <a:ext cx="7289800" cy="1016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162300" y="3556000"/>
            <a:ext cx="326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Retriver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816100" y="4787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203700" y="2819400"/>
            <a:ext cx="25400" cy="4953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5435600"/>
            <a:ext cx="2120900" cy="495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5435600"/>
            <a:ext cx="2171700" cy="52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0600" y="5435600"/>
            <a:ext cx="2171700" cy="52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30600" y="9537700"/>
            <a:ext cx="123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7600" y="4165600"/>
            <a:ext cx="401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737100"/>
          <a:ext cx="8064500" cy="36068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210 Saengwhalbanjang Regular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60700"/>
            <a:ext cx="152400" cy="15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28829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00" y="36703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lvl="1" algn="l">
              <a:lnSpc>
                <a:spcPct val="116199"/>
              </a:lnSpc>
            </a:pPr>
            <a:endParaRPr lang="ko-KR" sz="2000" b="0" i="0" u="none" strike="noStrike" spc="-100">
              <a:solidFill>
                <a:srgbClr val="595959"/>
              </a:solidFill>
              <a:ea typeface="Gmarket Sans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56000" y="-228600"/>
            <a:ext cx="1371600" cy="659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340100"/>
            <a:ext cx="57150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282700" y="73660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6819900"/>
            <a:ext cx="152400" cy="152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9100" y="66421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7124700"/>
            <a:ext cx="5715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56000" y="4546600"/>
            <a:ext cx="1371600" cy="659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308100" y="58801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F1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의미적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유사도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346700"/>
            <a:ext cx="152400" cy="152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14500" y="51689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Bert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5638800"/>
            <a:ext cx="57150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5803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조합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=&gt;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자문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의뢰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ground_truth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프레임워크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3327400"/>
            <a:ext cx="81280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94100" y="5283200"/>
            <a:ext cx="1016000" cy="635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78200" y="508000"/>
            <a:ext cx="1371600" cy="635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505200"/>
            <a:ext cx="6985000" cy="524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" y="5143500"/>
            <a:ext cx="6172200" cy="3517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19100" y="1739900"/>
            <a:ext cx="3378200" cy="1600200"/>
          </a:xfrm>
          <a:prstGeom prst="rect">
            <a:avLst/>
          </a:prstGeom>
          <a:effectLst>
            <a:outerShdw blurRad="22492" dist="24716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3296900" y="1816100"/>
            <a:ext cx="34671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percision : 0.9653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recall : 0.5213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Faithfulness : 0.4790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Bert_F1 :  0.9250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4000" y="64389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4" name="TextBox 34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85800" y="6388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14000" y="4191000"/>
            <a:ext cx="393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4000" y="53213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940300"/>
            <a:ext cx="66929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67200" y="469900"/>
            <a:ext cx="1371600" cy="703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6159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67200" y="3492500"/>
            <a:ext cx="1371600" cy="7048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9385300" y="4838700"/>
            <a:ext cx="72009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밀접한</a:t>
            </a:r>
            <a:r>
              <a:rPr lang="en-US" sz="2200" b="0" i="0" u="none" strike="noStrike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46079"/>
              </a:lnSpc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0" y="342900"/>
            <a:ext cx="1371600" cy="730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4267200"/>
            <a:ext cx="6350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217400" y="3289300"/>
            <a:ext cx="1371600" cy="730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141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755900"/>
            <a:ext cx="72009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1574800"/>
            <a:ext cx="5956300" cy="764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0500" y="1625600"/>
            <a:ext cx="266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 dirty="0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개선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방향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2" name="TextBox 12">
            <a:hlinkClick r:id="rId6" tooltip="https://drnavi.streamlit.app/"/>
          </p:cNvPr>
          <p:cNvSpPr txBox="1"/>
          <p:nvPr/>
        </p:nvSpPr>
        <p:spPr>
          <a:xfrm>
            <a:off x="1587500" y="8763000"/>
            <a:ext cx="7734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배포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링크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 </a:t>
            </a:r>
            <a:r>
              <a:rPr lang="en-US" sz="2500" b="0" i="0" u="sng" strike="noStrike" spc="100">
                <a:solidFill>
                  <a:srgbClr val="4081ED"/>
                </a:solidFill>
                <a:latin typeface="210 Saengwhalbanjang Regular"/>
              </a:rPr>
              <a:t>: https://drnavi.streamlit.app/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23050" y="513715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 dirty="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 dirty="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3518" y="3667991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 dirty="0" err="1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  <a:endParaRPr lang="en-US" sz="9000" b="0" i="0" u="none" strike="noStrike" spc="-400" dirty="0">
              <a:solidFill>
                <a:srgbClr val="515050">
                  <a:alpha val="80000"/>
                </a:srgbClr>
              </a:solidFill>
              <a:latin typeface="Knewave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445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1938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임동성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 smtClean="0">
                <a:solidFill>
                  <a:srgbClr val="2A5EBE"/>
                </a:solidFill>
                <a:ea typeface="210 Saengwhalbanjang Regular"/>
              </a:rPr>
              <a:t>지용</a:t>
            </a:r>
            <a:r>
              <a:rPr lang="ko-KR" altLang="en-US" sz="2400" dirty="0" err="1">
                <a:solidFill>
                  <a:srgbClr val="2A5EBE"/>
                </a:solidFill>
                <a:ea typeface="210 Saengwhalbanjang Regular"/>
              </a:rPr>
              <a:t>석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README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그래프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도출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PPT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배포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191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0" y="5143500"/>
            <a:ext cx="3175000" cy="393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32300"/>
            <a:ext cx="2895600" cy="4521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72300" y="1651000"/>
            <a:ext cx="4267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Dr. Navi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51500" y="3009900"/>
            <a:ext cx="698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향상을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위한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AI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9500" y="3898900"/>
            <a:ext cx="4216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3200" b="0" i="0" u="none" strike="noStrike">
                <a:solidFill>
                  <a:srgbClr val="4081ED"/>
                </a:solidFill>
                <a:latin typeface="210 Saengwhalbanjang Regular"/>
              </a:rPr>
              <a:t>Why Dr. Navi ?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9500" y="4673600"/>
            <a:ext cx="8559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Dr. Navi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이름은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'Doctor'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'Navigator'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결합입니다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전문성을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상징하는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'Dr.'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길잡이를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통해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서비스의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길잡이가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되어주는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전문가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라는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담았습니다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복잡한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속에서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환자들을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적절한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진료과로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안내하는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믿음직한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내비게이터를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지향합니다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62400"/>
            <a:ext cx="420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문제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302500" y="4495800"/>
            <a:ext cx="952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1200" y="7150100"/>
            <a:ext cx="1447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의료자원</a:t>
            </a:r>
          </a:p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90100" y="4483100"/>
            <a:ext cx="16129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차별화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4400" y="6578600"/>
            <a:ext cx="435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28900" y="7061200"/>
            <a:ext cx="42926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 err="1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사용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서비스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질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저하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0" y="40386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8000" y="66802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357100" y="7200900"/>
            <a:ext cx="3937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 err="1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3660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9121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0400" y="8293100"/>
            <a:ext cx="2006600" cy="774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0200" y="8293100"/>
            <a:ext cx="2159000" cy="660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600200"/>
            <a:ext cx="52324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5700" y="1231900"/>
            <a:ext cx="5016500" cy="2730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2357100" y="4546600"/>
            <a:ext cx="4368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 err="1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2000" b="0" i="0" u="none" strike="noStrike" spc="-100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4699000"/>
            <a:ext cx="215900" cy="21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245100"/>
            <a:ext cx="215900" cy="215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753100"/>
            <a:ext cx="215900" cy="215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264400"/>
            <a:ext cx="215900" cy="215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797800"/>
            <a:ext cx="215900" cy="215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8318500"/>
            <a:ext cx="215900" cy="215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4699000"/>
            <a:ext cx="215900" cy="215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257800"/>
            <a:ext cx="215900" cy="215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816600"/>
            <a:ext cx="215900" cy="215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2679700" y="4483100"/>
            <a:ext cx="4876800" cy="161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낭비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방치로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합병증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발생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위험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414141"/>
                </a:solidFill>
                <a:ea typeface="Gmarket Sans Medium"/>
              </a:rPr>
              <a:t>증가</a:t>
            </a:r>
            <a:r>
              <a:rPr lang="en-US" sz="2000" b="0" i="0" u="none" strike="noStrike" spc="-100" dirty="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235200"/>
            <a:ext cx="5727700" cy="17907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406400" y="2070100"/>
            <a:ext cx="41656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" b="0" i="0" u="none" strike="noStrike">
                <a:solidFill>
                  <a:srgbClr val="5D5D5D"/>
                </a:solidFill>
                <a:latin typeface="Gmarket Sans Medium"/>
              </a:rPr>
              <a:t>https://www.mediafine.co.kr/news/articleView.html?idxno=10284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468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374900" y="4381500"/>
            <a:ext cx="3886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768600"/>
            <a:ext cx="25400" cy="4762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4400" y="62611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204700" y="4381500"/>
            <a:ext cx="5384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79600" y="2819400"/>
            <a:ext cx="25400" cy="4762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질정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17900"/>
            <a:ext cx="2273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0058400" y="6489700"/>
            <a:ext cx="193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14960600" y="3581400"/>
            <a:ext cx="825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045200" y="5422900"/>
            <a:ext cx="1943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(RAG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주요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652500" y="22225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652500" y="59055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5308600"/>
            <a:ext cx="10414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412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03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ㅣ맞춤형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응답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0000" y="70485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개인화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의학용어의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쉬운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단계별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구조화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1400" y="22225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661400" y="5905500"/>
            <a:ext cx="1016000" cy="4000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1374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02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ㅣ진료과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추천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97800" y="70358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향상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2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제공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5207000"/>
            <a:ext cx="12065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19500" y="2222500"/>
            <a:ext cx="1016000" cy="400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500" y="5905500"/>
            <a:ext cx="1016000" cy="400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955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01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ㅣ증상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기반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진단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01900" y="7391400"/>
            <a:ext cx="3289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자연어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GPT-4-mini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5359400"/>
            <a:ext cx="1155700" cy="115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1131</Words>
  <Application>Microsoft Office PowerPoint</Application>
  <PresentationFormat>사용자 지정</PresentationFormat>
  <Paragraphs>365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Gmarket Sans Medium</vt:lpstr>
      <vt:lpstr>Gmarket Sans Light</vt:lpstr>
      <vt:lpstr>Gmarket Sans Bold</vt:lpstr>
      <vt:lpstr>Arial</vt:lpstr>
      <vt:lpstr>Knewave</vt:lpstr>
      <vt:lpstr>210 Saengwhalbanjang Regular</vt:lpstr>
      <vt:lpstr>Calibri</vt:lpstr>
      <vt:lpstr>Noto Sans CJK KR Regular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9</cp:revision>
  <dcterms:created xsi:type="dcterms:W3CDTF">2006-08-16T00:00:00Z</dcterms:created>
  <dcterms:modified xsi:type="dcterms:W3CDTF">2025-01-03T00:48:10Z</dcterms:modified>
</cp:coreProperties>
</file>